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6" r:id="rId4"/>
    <p:sldId id="257" r:id="rId5"/>
    <p:sldId id="261" r:id="rId6"/>
    <p:sldId id="258" r:id="rId7"/>
    <p:sldId id="259" r:id="rId8"/>
    <p:sldId id="260" r:id="rId9"/>
    <p:sldId id="263" r:id="rId10"/>
    <p:sldId id="264" r:id="rId11"/>
    <p:sldId id="265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6837" autoAdjust="0"/>
  </p:normalViewPr>
  <p:slideViewPr>
    <p:cSldViewPr snapToGrid="0" showGuides="1">
      <p:cViewPr varScale="1">
        <p:scale>
          <a:sx n="146" d="100"/>
          <a:sy n="146" d="100"/>
        </p:scale>
        <p:origin x="176" y="57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emf"/><Relationship Id="rId2" Type="http://schemas.openxmlformats.org/officeDocument/2006/relationships/image" Target="../media/image22.png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datasciencecases.org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rdatasciencecases.org/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7333 – </a:t>
            </a:r>
            <a:br>
              <a:rPr lang="en-US" dirty="0"/>
            </a:br>
            <a:r>
              <a:rPr lang="en-US" dirty="0"/>
              <a:t>Quantifying the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 - 1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4E6FE-D24D-4B40-B629-3C080974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5" y="1383526"/>
            <a:ext cx="1706145" cy="23933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1671C0-3936-8C43-8934-B9E2B4646382}"/>
              </a:ext>
            </a:extLst>
          </p:cNvPr>
          <p:cNvSpPr/>
          <p:nvPr/>
        </p:nvSpPr>
        <p:spPr>
          <a:xfrm>
            <a:off x="3029448" y="1465249"/>
            <a:ext cx="4564049" cy="2225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6E48B-CC89-9248-9B67-1E210FC1D83E}"/>
              </a:ext>
            </a:extLst>
          </p:cNvPr>
          <p:cNvSpPr txBox="1"/>
          <p:nvPr/>
        </p:nvSpPr>
        <p:spPr>
          <a:xfrm>
            <a:off x="3212327" y="1936473"/>
            <a:ext cx="4118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“All models are wrong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but some are useful.”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F43CD-133D-B540-8B3B-2C998090E901}"/>
              </a:ext>
            </a:extLst>
          </p:cNvPr>
          <p:cNvSpPr txBox="1"/>
          <p:nvPr/>
        </p:nvSpPr>
        <p:spPr>
          <a:xfrm>
            <a:off x="4341337" y="2890580"/>
            <a:ext cx="291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George Box, famous statistician</a:t>
            </a:r>
          </a:p>
        </p:txBody>
      </p:sp>
    </p:spTree>
    <p:extLst>
      <p:ext uri="{BB962C8B-B14F-4D97-AF65-F5344CB8AC3E}">
        <p14:creationId xmlns:p14="http://schemas.microsoft.com/office/powerpoint/2010/main" val="30789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let’s get to know each other…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35FAE-095B-0F4C-9F96-2554A92DEBA4}"/>
              </a:ext>
            </a:extLst>
          </p:cNvPr>
          <p:cNvSpPr txBox="1"/>
          <p:nvPr/>
        </p:nvSpPr>
        <p:spPr>
          <a:xfrm>
            <a:off x="317900" y="1181100"/>
            <a:ext cx="8436485" cy="16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Where are you from and what do you do?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How much experience do you have working in Python or 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What is one thing you’re hoping to learn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39085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5A40F-6DED-094B-9C70-8C2E76CFD0A0}"/>
              </a:ext>
            </a:extLst>
          </p:cNvPr>
          <p:cNvSpPr/>
          <p:nvPr/>
        </p:nvSpPr>
        <p:spPr>
          <a:xfrm>
            <a:off x="3267115" y="1108621"/>
            <a:ext cx="5097657" cy="3423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F728-DE7B-6D4A-BBA7-1CC5037B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/>
          <a:lstStyle/>
          <a:p>
            <a:r>
              <a:rPr lang="en-US" dirty="0"/>
              <a:t>Welcome to Quantifying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8BCC0-77F7-DD44-AD7B-2C67FF94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9" y="1302103"/>
            <a:ext cx="1879858" cy="1879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514B4-A340-F440-81EB-0A42820A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8" y="3846315"/>
            <a:ext cx="386820" cy="293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D90CE-48A6-B740-9D07-21CC4DDC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" y="4218902"/>
            <a:ext cx="596244" cy="19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C0A2-1DAA-AB41-8AB1-A015A06F2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053" y="3981191"/>
            <a:ext cx="964924" cy="15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E1A57-06A1-6B4B-A0FB-5AED014E1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66" y="4266810"/>
            <a:ext cx="342598" cy="116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ED966-9353-6F44-A0B0-5CED37559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468" y="4249110"/>
            <a:ext cx="288210" cy="134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498CA-5DDB-AD45-9E40-382FB64BCE45}"/>
              </a:ext>
            </a:extLst>
          </p:cNvPr>
          <p:cNvSpPr txBox="1"/>
          <p:nvPr/>
        </p:nvSpPr>
        <p:spPr>
          <a:xfrm>
            <a:off x="3362965" y="1203185"/>
            <a:ext cx="490595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Brief Bio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Despite having (2) Masters’ degrees, I am not a doctor – please feel free to refer to me simply as “Brad” throughout this course.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In addition to being an Adjunct Professor with SMU’s Data Science program, I am a full-time employee of PwC, where I serve as a Director within our PwC Intelligence organization, and an independent data science consultant authorized to perform “outside activities.”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Most importantly, I am a husband and father and have firsthand experience “having a family” while working and attending school full-time.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02E11-CD07-8041-89D7-7527AACB21CF}"/>
              </a:ext>
            </a:extLst>
          </p:cNvPr>
          <p:cNvSpPr txBox="1"/>
          <p:nvPr/>
        </p:nvSpPr>
        <p:spPr>
          <a:xfrm>
            <a:off x="461391" y="3314083"/>
            <a:ext cx="2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“My name is </a:t>
            </a:r>
            <a:r>
              <a:rPr lang="en-US" sz="1000" b="1" dirty="0">
                <a:latin typeface="Helvetica" pitchFamily="2" charset="0"/>
              </a:rPr>
              <a:t>Brad Blanchard</a:t>
            </a:r>
            <a:r>
              <a:rPr lang="en-US" sz="1000" dirty="0">
                <a:latin typeface="Helvetica" pitchFamily="2" charset="0"/>
              </a:rPr>
              <a:t>, and I will be your Quantifying the World professor.”</a:t>
            </a:r>
          </a:p>
        </p:txBody>
      </p:sp>
    </p:spTree>
    <p:extLst>
      <p:ext uri="{BB962C8B-B14F-4D97-AF65-F5344CB8AC3E}">
        <p14:creationId xmlns:p14="http://schemas.microsoft.com/office/powerpoint/2010/main" val="41756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Google Shape;272;p26">
            <a:extLst>
              <a:ext uri="{FF2B5EF4-FFF2-40B4-BE49-F238E27FC236}">
                <a16:creationId xmlns:a16="http://schemas.microsoft.com/office/drawing/2014/main" id="{28367935-66F8-1446-BD0E-C414562CD538}"/>
              </a:ext>
            </a:extLst>
          </p:cNvPr>
          <p:cNvSpPr txBox="1"/>
          <p:nvPr/>
        </p:nvSpPr>
        <p:spPr>
          <a:xfrm>
            <a:off x="1842861" y="1182264"/>
            <a:ext cx="5915843" cy="287733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Google Shape;275;p26">
            <a:extLst>
              <a:ext uri="{FF2B5EF4-FFF2-40B4-BE49-F238E27FC236}">
                <a16:creationId xmlns:a16="http://schemas.microsoft.com/office/drawing/2014/main" id="{BE7A85EC-CFA7-B14F-B340-BD394EEDDF9F}"/>
              </a:ext>
            </a:extLst>
          </p:cNvPr>
          <p:cNvGrpSpPr/>
          <p:nvPr/>
        </p:nvGrpSpPr>
        <p:grpSpPr>
          <a:xfrm>
            <a:off x="1959454" y="1382683"/>
            <a:ext cx="2015225" cy="614012"/>
            <a:chOff x="2749350" y="1390525"/>
            <a:chExt cx="2452850" cy="747350"/>
          </a:xfrm>
        </p:grpSpPr>
        <p:pic>
          <p:nvPicPr>
            <p:cNvPr id="11" name="Google Shape;276;p26">
              <a:extLst>
                <a:ext uri="{FF2B5EF4-FFF2-40B4-BE49-F238E27FC236}">
                  <a16:creationId xmlns:a16="http://schemas.microsoft.com/office/drawing/2014/main" id="{3BE6A4F3-2EBE-4745-A84E-EB2B922998B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9350" y="1390525"/>
              <a:ext cx="794900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26">
              <a:extLst>
                <a:ext uri="{FF2B5EF4-FFF2-40B4-BE49-F238E27FC236}">
                  <a16:creationId xmlns:a16="http://schemas.microsoft.com/office/drawing/2014/main" id="{4CB353F9-F369-414F-86F1-51C1EE2F1C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8825" y="1390525"/>
              <a:ext cx="713375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26">
              <a:extLst>
                <a:ext uri="{FF2B5EF4-FFF2-40B4-BE49-F238E27FC236}">
                  <a16:creationId xmlns:a16="http://schemas.microsoft.com/office/drawing/2014/main" id="{C1AE669E-1106-AF44-BE45-34B7F31A465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5125" y="1390525"/>
              <a:ext cx="742821" cy="747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79;p26">
            <a:extLst>
              <a:ext uri="{FF2B5EF4-FFF2-40B4-BE49-F238E27FC236}">
                <a16:creationId xmlns:a16="http://schemas.microsoft.com/office/drawing/2014/main" id="{9C1B1D31-24C0-684B-A63D-48B337EE6F54}"/>
              </a:ext>
            </a:extLst>
          </p:cNvPr>
          <p:cNvSpPr txBox="1"/>
          <p:nvPr/>
        </p:nvSpPr>
        <p:spPr>
          <a:xfrm>
            <a:off x="457565" y="1479838"/>
            <a:ext cx="1309839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280;p26">
            <a:extLst>
              <a:ext uri="{FF2B5EF4-FFF2-40B4-BE49-F238E27FC236}">
                <a16:creationId xmlns:a16="http://schemas.microsoft.com/office/drawing/2014/main" id="{32039F58-E43C-BA4B-AF2C-A67104E048EA}"/>
              </a:ext>
            </a:extLst>
          </p:cNvPr>
          <p:cNvSpPr txBox="1"/>
          <p:nvPr/>
        </p:nvSpPr>
        <p:spPr>
          <a:xfrm>
            <a:off x="770328" y="2441748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Work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281;p26">
            <a:extLst>
              <a:ext uri="{FF2B5EF4-FFF2-40B4-BE49-F238E27FC236}">
                <a16:creationId xmlns:a16="http://schemas.microsoft.com/office/drawing/2014/main" id="{8F29CCDD-590E-6840-9846-3778AE1C665A}"/>
              </a:ext>
            </a:extLst>
          </p:cNvPr>
          <p:cNvSpPr txBox="1"/>
          <p:nvPr/>
        </p:nvSpPr>
        <p:spPr>
          <a:xfrm>
            <a:off x="770328" y="3347901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Georgia"/>
                <a:ea typeface="Georgia"/>
                <a:cs typeface="Georgia"/>
                <a:sym typeface="Georgia"/>
              </a:rPr>
              <a:t>Family</a:t>
            </a: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" name="Google Shape;294;p26">
            <a:extLst>
              <a:ext uri="{FF2B5EF4-FFF2-40B4-BE49-F238E27FC236}">
                <a16:creationId xmlns:a16="http://schemas.microsoft.com/office/drawing/2014/main" id="{76579821-D20A-CE4F-A485-2663B842634A}"/>
              </a:ext>
            </a:extLst>
          </p:cNvPr>
          <p:cNvCxnSpPr>
            <a:cxnSpLocks/>
          </p:cNvCxnSpPr>
          <p:nvPr/>
        </p:nvCxnSpPr>
        <p:spPr>
          <a:xfrm>
            <a:off x="1857948" y="1181100"/>
            <a:ext cx="0" cy="286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95;p26">
            <a:extLst>
              <a:ext uri="{FF2B5EF4-FFF2-40B4-BE49-F238E27FC236}">
                <a16:creationId xmlns:a16="http://schemas.microsoft.com/office/drawing/2014/main" id="{05D91513-2AD1-D940-ADCA-CD0F37B3AF7F}"/>
              </a:ext>
            </a:extLst>
          </p:cNvPr>
          <p:cNvCxnSpPr>
            <a:cxnSpLocks/>
          </p:cNvCxnSpPr>
          <p:nvPr/>
        </p:nvCxnSpPr>
        <p:spPr>
          <a:xfrm>
            <a:off x="1857948" y="4048522"/>
            <a:ext cx="589327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96;p26">
            <a:extLst>
              <a:ext uri="{FF2B5EF4-FFF2-40B4-BE49-F238E27FC236}">
                <a16:creationId xmlns:a16="http://schemas.microsoft.com/office/drawing/2014/main" id="{EECBD0C2-1561-2048-8A9D-EE62BACCB9BF}"/>
              </a:ext>
            </a:extLst>
          </p:cNvPr>
          <p:cNvCxnSpPr>
            <a:cxnSpLocks/>
          </p:cNvCxnSpPr>
          <p:nvPr/>
        </p:nvCxnSpPr>
        <p:spPr>
          <a:xfrm>
            <a:off x="333126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97;p26">
            <a:extLst>
              <a:ext uri="{FF2B5EF4-FFF2-40B4-BE49-F238E27FC236}">
                <a16:creationId xmlns:a16="http://schemas.microsoft.com/office/drawing/2014/main" id="{6D94197B-70DB-484B-8B3C-C08D44DB047D}"/>
              </a:ext>
            </a:extLst>
          </p:cNvPr>
          <p:cNvCxnSpPr>
            <a:cxnSpLocks/>
          </p:cNvCxnSpPr>
          <p:nvPr/>
        </p:nvCxnSpPr>
        <p:spPr>
          <a:xfrm>
            <a:off x="480458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98;p26">
            <a:extLst>
              <a:ext uri="{FF2B5EF4-FFF2-40B4-BE49-F238E27FC236}">
                <a16:creationId xmlns:a16="http://schemas.microsoft.com/office/drawing/2014/main" id="{94B2C79D-060D-7343-B3EB-B47C9C73F137}"/>
              </a:ext>
            </a:extLst>
          </p:cNvPr>
          <p:cNvCxnSpPr>
            <a:cxnSpLocks/>
          </p:cNvCxnSpPr>
          <p:nvPr/>
        </p:nvCxnSpPr>
        <p:spPr>
          <a:xfrm>
            <a:off x="627790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99;p26">
            <a:extLst>
              <a:ext uri="{FF2B5EF4-FFF2-40B4-BE49-F238E27FC236}">
                <a16:creationId xmlns:a16="http://schemas.microsoft.com/office/drawing/2014/main" id="{42521FA1-8AF8-5D47-BBB4-565FD75C0D82}"/>
              </a:ext>
            </a:extLst>
          </p:cNvPr>
          <p:cNvCxnSpPr>
            <a:cxnSpLocks/>
          </p:cNvCxnSpPr>
          <p:nvPr/>
        </p:nvCxnSpPr>
        <p:spPr>
          <a:xfrm>
            <a:off x="775122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300;p26">
            <a:extLst>
              <a:ext uri="{FF2B5EF4-FFF2-40B4-BE49-F238E27FC236}">
                <a16:creationId xmlns:a16="http://schemas.microsoft.com/office/drawing/2014/main" id="{776604A9-CC14-6348-B273-73AC492974BF}"/>
              </a:ext>
            </a:extLst>
          </p:cNvPr>
          <p:cNvSpPr txBox="1"/>
          <p:nvPr/>
        </p:nvSpPr>
        <p:spPr>
          <a:xfrm>
            <a:off x="1857948" y="4019647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latin typeface="Georgia"/>
                <a:ea typeface="Georgia"/>
                <a:cs typeface="Georgia"/>
                <a:sym typeface="Georgia"/>
              </a:rPr>
              <a:t>Count</a:t>
            </a:r>
            <a:endParaRPr sz="1600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301;p26">
            <a:extLst>
              <a:ext uri="{FF2B5EF4-FFF2-40B4-BE49-F238E27FC236}">
                <a16:creationId xmlns:a16="http://schemas.microsoft.com/office/drawing/2014/main" id="{406FE821-DEAD-EB40-9B6F-189EFAC421B2}"/>
              </a:ext>
            </a:extLst>
          </p:cNvPr>
          <p:cNvSpPr txBox="1"/>
          <p:nvPr/>
        </p:nvSpPr>
        <p:spPr>
          <a:xfrm>
            <a:off x="3088557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2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302;p26">
            <a:extLst>
              <a:ext uri="{FF2B5EF4-FFF2-40B4-BE49-F238E27FC236}">
                <a16:creationId xmlns:a16="http://schemas.microsoft.com/office/drawing/2014/main" id="{EF38137A-09E1-8A4E-8CAC-BA3C6947A5CA}"/>
              </a:ext>
            </a:extLst>
          </p:cNvPr>
          <p:cNvSpPr txBox="1"/>
          <p:nvPr/>
        </p:nvSpPr>
        <p:spPr>
          <a:xfrm>
            <a:off x="457210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4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3;p26">
            <a:extLst>
              <a:ext uri="{FF2B5EF4-FFF2-40B4-BE49-F238E27FC236}">
                <a16:creationId xmlns:a16="http://schemas.microsoft.com/office/drawing/2014/main" id="{0D67D4E5-EB91-1247-B667-7FD0C98ED2F6}"/>
              </a:ext>
            </a:extLst>
          </p:cNvPr>
          <p:cNvSpPr txBox="1"/>
          <p:nvPr/>
        </p:nvSpPr>
        <p:spPr>
          <a:xfrm>
            <a:off x="605565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6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04;p26">
            <a:extLst>
              <a:ext uri="{FF2B5EF4-FFF2-40B4-BE49-F238E27FC236}">
                <a16:creationId xmlns:a16="http://schemas.microsoft.com/office/drawing/2014/main" id="{0E504D0D-F3AA-E445-8AA1-6B537DAD664B}"/>
              </a:ext>
            </a:extLst>
          </p:cNvPr>
          <p:cNvSpPr txBox="1"/>
          <p:nvPr/>
        </p:nvSpPr>
        <p:spPr>
          <a:xfrm>
            <a:off x="751874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8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722F77-65BA-6142-84DB-972652D47EAD}"/>
              </a:ext>
            </a:extLst>
          </p:cNvPr>
          <p:cNvGrpSpPr/>
          <p:nvPr/>
        </p:nvGrpSpPr>
        <p:grpSpPr>
          <a:xfrm>
            <a:off x="2000891" y="3182385"/>
            <a:ext cx="5478611" cy="696055"/>
            <a:chOff x="2402045" y="4683028"/>
            <a:chExt cx="7765470" cy="986600"/>
          </a:xfrm>
        </p:grpSpPr>
        <p:grpSp>
          <p:nvGrpSpPr>
            <p:cNvPr id="33" name="Google Shape;286;p26">
              <a:extLst>
                <a:ext uri="{FF2B5EF4-FFF2-40B4-BE49-F238E27FC236}">
                  <a16:creationId xmlns:a16="http://schemas.microsoft.com/office/drawing/2014/main" id="{44839D0F-156B-D440-AC93-4143FDDDEDB6}"/>
                </a:ext>
              </a:extLst>
            </p:cNvPr>
            <p:cNvGrpSpPr/>
            <p:nvPr/>
          </p:nvGrpSpPr>
          <p:grpSpPr>
            <a:xfrm>
              <a:off x="2402045" y="4683028"/>
              <a:ext cx="7045876" cy="980950"/>
              <a:chOff x="2013724" y="3497441"/>
              <a:chExt cx="5551860" cy="772948"/>
            </a:xfrm>
          </p:grpSpPr>
          <p:pic>
            <p:nvPicPr>
              <p:cNvPr id="35" name="Google Shape;287;p26">
                <a:extLst>
                  <a:ext uri="{FF2B5EF4-FFF2-40B4-BE49-F238E27FC236}">
                    <a16:creationId xmlns:a16="http://schemas.microsoft.com/office/drawing/2014/main" id="{B3EE6F6D-DDB6-EA4B-A607-27E535FE569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47225" y="3500206"/>
                <a:ext cx="751800" cy="747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288;p26">
                <a:extLst>
                  <a:ext uri="{FF2B5EF4-FFF2-40B4-BE49-F238E27FC236}">
                    <a16:creationId xmlns:a16="http://schemas.microsoft.com/office/drawing/2014/main" id="{236F9B84-CC14-CA42-AF3B-7C5DE3539F36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36901" y="3500199"/>
                <a:ext cx="715100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289;p26">
                <a:extLst>
                  <a:ext uri="{FF2B5EF4-FFF2-40B4-BE49-F238E27FC236}">
                    <a16:creationId xmlns:a16="http://schemas.microsoft.com/office/drawing/2014/main" id="{2B99D7E9-1CDB-4A43-9971-E9AC1DA536BD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223377" y="3500199"/>
                <a:ext cx="653605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290;p26">
                <a:extLst>
                  <a:ext uri="{FF2B5EF4-FFF2-40B4-BE49-F238E27FC236}">
                    <a16:creationId xmlns:a16="http://schemas.microsoft.com/office/drawing/2014/main" id="{669F9A26-C7CB-BF4D-AAC7-7929C63ADFC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014858" y="3500200"/>
                <a:ext cx="595616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291;p26">
                <a:extLst>
                  <a:ext uri="{FF2B5EF4-FFF2-40B4-BE49-F238E27FC236}">
                    <a16:creationId xmlns:a16="http://schemas.microsoft.com/office/drawing/2014/main" id="{8C76C6CC-831D-E44E-950C-A24EC67AEBC8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013724" y="3506357"/>
                <a:ext cx="595625" cy="7352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292;p26">
                <a:extLst>
                  <a:ext uri="{FF2B5EF4-FFF2-40B4-BE49-F238E27FC236}">
                    <a16:creationId xmlns:a16="http://schemas.microsoft.com/office/drawing/2014/main" id="{E8DC38D1-4902-5943-8522-CA6D788E439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489877" y="3511174"/>
                <a:ext cx="595625" cy="725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293;p26">
                <a:extLst>
                  <a:ext uri="{FF2B5EF4-FFF2-40B4-BE49-F238E27FC236}">
                    <a16:creationId xmlns:a16="http://schemas.microsoft.com/office/drawing/2014/main" id="{15D36E35-D5B6-8B4A-9C3D-AE2DDB423381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969959" y="3497441"/>
                <a:ext cx="595625" cy="772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ADED00-6049-4A46-8157-7C69B07C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42065" y="5068595"/>
              <a:ext cx="425450" cy="60103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D88F91-5030-4142-AD02-8BC8259D8FB9}"/>
              </a:ext>
            </a:extLst>
          </p:cNvPr>
          <p:cNvGrpSpPr/>
          <p:nvPr/>
        </p:nvGrpSpPr>
        <p:grpSpPr>
          <a:xfrm>
            <a:off x="1936790" y="2295892"/>
            <a:ext cx="2804965" cy="644926"/>
            <a:chOff x="1936790" y="2295892"/>
            <a:chExt cx="2804965" cy="644926"/>
          </a:xfrm>
        </p:grpSpPr>
        <p:grpSp>
          <p:nvGrpSpPr>
            <p:cNvPr id="17" name="Google Shape;282;p26">
              <a:extLst>
                <a:ext uri="{FF2B5EF4-FFF2-40B4-BE49-F238E27FC236}">
                  <a16:creationId xmlns:a16="http://schemas.microsoft.com/office/drawing/2014/main" id="{7A3481C7-B2DF-6541-BC8C-7F792083BF7A}"/>
                </a:ext>
              </a:extLst>
            </p:cNvPr>
            <p:cNvGrpSpPr/>
            <p:nvPr/>
          </p:nvGrpSpPr>
          <p:grpSpPr>
            <a:xfrm>
              <a:off x="1936790" y="2295892"/>
              <a:ext cx="2060539" cy="644926"/>
              <a:chOff x="2747770" y="2412000"/>
              <a:chExt cx="2387783" cy="747350"/>
            </a:xfrm>
          </p:grpSpPr>
          <p:pic>
            <p:nvPicPr>
              <p:cNvPr id="18" name="Google Shape;283;p26">
                <a:extLst>
                  <a:ext uri="{FF2B5EF4-FFF2-40B4-BE49-F238E27FC236}">
                    <a16:creationId xmlns:a16="http://schemas.microsoft.com/office/drawing/2014/main" id="{C44B4CBC-A045-6942-857F-6EF4E0EF6B0A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747770" y="2544650"/>
                <a:ext cx="820041" cy="482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84;p26">
                <a:extLst>
                  <a:ext uri="{FF2B5EF4-FFF2-40B4-BE49-F238E27FC236}">
                    <a16:creationId xmlns:a16="http://schemas.microsoft.com/office/drawing/2014/main" id="{40121D96-623A-BF48-8D9A-FC91B35900FB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627581" y="2412000"/>
                <a:ext cx="696394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85;p26">
                <a:extLst>
                  <a:ext uri="{FF2B5EF4-FFF2-40B4-BE49-F238E27FC236}">
                    <a16:creationId xmlns:a16="http://schemas.microsoft.com/office/drawing/2014/main" id="{703045DC-281D-B249-9025-B7CE56007ED7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383750" y="2412000"/>
                <a:ext cx="751803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BB5E45-E4B5-E14B-BAF4-1278881D1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48911" y="2466984"/>
              <a:ext cx="692844" cy="359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9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&amp;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4948E-D059-544D-B75A-91D9CDF0400A}"/>
              </a:ext>
            </a:extLst>
          </p:cNvPr>
          <p:cNvSpPr/>
          <p:nvPr/>
        </p:nvSpPr>
        <p:spPr>
          <a:xfrm>
            <a:off x="5238373" y="1181100"/>
            <a:ext cx="3627331" cy="3153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89CB-7D35-334F-BB5B-F3F87EE13F27}"/>
              </a:ext>
            </a:extLst>
          </p:cNvPr>
          <p:cNvSpPr/>
          <p:nvPr/>
        </p:nvSpPr>
        <p:spPr>
          <a:xfrm>
            <a:off x="5338917" y="1327012"/>
            <a:ext cx="34262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Video Lectures have been pre-recorded by Dr. Monnie McGee and Dr. Daniel Engels, who developed the course at SMU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questions related to the course materials, syllabus, and grading should be sent to (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) where I will respond within 24-hours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I’m here to help – but I can’t help if you don’t ask – do not be shy!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Every detail of the course can be found in the Syllabus – please read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4880F-F1B7-1F44-AB3C-49654A53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248835"/>
            <a:ext cx="4920472" cy="1354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5D324-9171-984A-A3DB-A563F2C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2701864"/>
            <a:ext cx="4920472" cy="14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Materials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4948E-D059-544D-B75A-91D9CDF0400A}"/>
              </a:ext>
            </a:extLst>
          </p:cNvPr>
          <p:cNvSpPr/>
          <p:nvPr/>
        </p:nvSpPr>
        <p:spPr>
          <a:xfrm>
            <a:off x="5238373" y="1181100"/>
            <a:ext cx="3627331" cy="2969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89CB-7D35-334F-BB5B-F3F87EE13F27}"/>
              </a:ext>
            </a:extLst>
          </p:cNvPr>
          <p:cNvSpPr/>
          <p:nvPr/>
        </p:nvSpPr>
        <p:spPr>
          <a:xfrm>
            <a:off x="5338917" y="1327012"/>
            <a:ext cx="34262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We will be leveraging the “Data Science in R” textbook heavily for the first (3) Case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For the first (3) Case Studies, supplemental material can be found at </a:t>
            </a:r>
            <a:r>
              <a:rPr lang="en-US" sz="1400" dirty="0">
                <a:latin typeface="Helvetica" pitchFamily="2" charset="0"/>
                <a:hlinkClick r:id="rId2"/>
              </a:rPr>
              <a:t>http://www.rdatasciencecases.org/</a:t>
            </a:r>
            <a:endParaRPr lang="en-US" sz="14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49223-0EA7-E64B-A968-FB218643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" y="1327012"/>
            <a:ext cx="4919324" cy="21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&amp;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6504"/>
            <a:ext cx="337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assignments can (and should) be completed in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You are welcome to change groups throughout the course – just be sure to list all contributors at the top of your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Quizzes in the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asynch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material will not be graded (so don’t worry) – I will only be observing if you watched and completed the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asynch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E4E5F-1620-C24B-8791-AE5ED66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3244847"/>
            <a:ext cx="4572000" cy="103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80D57-76C2-7E46-AB0E-2DAFB613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3" y="1063454"/>
            <a:ext cx="4080147" cy="21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Calendar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099"/>
            <a:ext cx="3627331" cy="31921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have been scheduled in 2DS and can be accessed through the “Meetings”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The Units 2, 4, and 6 Case Studies will align with the first (3) case studies found at </a:t>
            </a:r>
            <a:r>
              <a:rPr lang="en-US" sz="1400" dirty="0">
                <a:latin typeface="Helvetica" pitchFamily="2" charset="0"/>
                <a:hlinkClick r:id="rId2"/>
              </a:rPr>
              <a:t>http://www.rdatasciencecases.org/</a:t>
            </a:r>
            <a:r>
              <a:rPr lang="en-US" sz="1400" dirty="0">
                <a:latin typeface="Helvetica" pitchFamily="2" charset="0"/>
              </a:rPr>
              <a:t> (Geolocation, Cherry Blossom Runners, and Spam)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The Final Case study is worth double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82813-942E-FA4F-A15D-0BCAC97B8FF1}"/>
              </a:ext>
            </a:extLst>
          </p:cNvPr>
          <p:cNvSpPr/>
          <p:nvPr/>
        </p:nvSpPr>
        <p:spPr>
          <a:xfrm>
            <a:off x="3452826" y="1126669"/>
            <a:ext cx="646981" cy="380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1E7CF-DB2A-D943-A068-99054B1D3B4B}"/>
              </a:ext>
            </a:extLst>
          </p:cNvPr>
          <p:cNvSpPr/>
          <p:nvPr/>
        </p:nvSpPr>
        <p:spPr>
          <a:xfrm>
            <a:off x="408919" y="12382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91CA1-FA5C-5E47-B367-AF56391018B9}"/>
              </a:ext>
            </a:extLst>
          </p:cNvPr>
          <p:cNvSpPr/>
          <p:nvPr/>
        </p:nvSpPr>
        <p:spPr>
          <a:xfrm>
            <a:off x="453369" y="1528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257AD-987B-374E-8F2A-6CE3F8F1F52D}"/>
              </a:ext>
            </a:extLst>
          </p:cNvPr>
          <p:cNvSpPr/>
          <p:nvPr/>
        </p:nvSpPr>
        <p:spPr>
          <a:xfrm>
            <a:off x="427969" y="1801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EE96D-43B8-8D43-B59C-28B0C7466AC0}"/>
              </a:ext>
            </a:extLst>
          </p:cNvPr>
          <p:cNvSpPr/>
          <p:nvPr/>
        </p:nvSpPr>
        <p:spPr>
          <a:xfrm>
            <a:off x="402569" y="20750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7B2AE-F4F1-E043-BEF3-1CD67D7C254E}"/>
              </a:ext>
            </a:extLst>
          </p:cNvPr>
          <p:cNvSpPr/>
          <p:nvPr/>
        </p:nvSpPr>
        <p:spPr>
          <a:xfrm>
            <a:off x="377169" y="23480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EB7BC6-07EA-E34A-B293-B1813722C37D}"/>
              </a:ext>
            </a:extLst>
          </p:cNvPr>
          <p:cNvSpPr/>
          <p:nvPr/>
        </p:nvSpPr>
        <p:spPr>
          <a:xfrm>
            <a:off x="351769" y="26211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0A4FE-16A5-D849-92B5-6E699B061721}"/>
              </a:ext>
            </a:extLst>
          </p:cNvPr>
          <p:cNvSpPr/>
          <p:nvPr/>
        </p:nvSpPr>
        <p:spPr>
          <a:xfrm>
            <a:off x="402569" y="3179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D03F1-B679-9E47-A42A-861AB7FEDE3B}"/>
              </a:ext>
            </a:extLst>
          </p:cNvPr>
          <p:cNvSpPr/>
          <p:nvPr/>
        </p:nvSpPr>
        <p:spPr>
          <a:xfrm>
            <a:off x="377169" y="3452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A5B28-D185-8841-8A4B-6408C0DB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4" y="1126669"/>
            <a:ext cx="4619465" cy="32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allow you to form your own groups of up to 4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attempt to address group issues amongst yourselves before inviting me into the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You are free to change groups throughout the course; just note contributors at the top of each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68DBF-DFE8-B74C-AE04-E04C3C3F7CE1}"/>
              </a:ext>
            </a:extLst>
          </p:cNvPr>
          <p:cNvSpPr txBox="1"/>
          <p:nvPr/>
        </p:nvSpPr>
        <p:spPr>
          <a:xfrm>
            <a:off x="317901" y="1181100"/>
            <a:ext cx="46421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reserve the right to assign individual grades to group members when there is adequate evidence of unequal contributions amongst team members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work to provide clear grading feedback with each submission; however, please note that more exhaustive feedback can come through an individual or team Zoom meeting (please feel free to reach out to me should you want to have a more thorough discussion).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Note that this field seldom has “right or wrong” answers – often there are more or less efficient ways to solve a problem.  Said another way, these submissions can be subjective in-nature – my grading may be evident of that reality.</a:t>
            </a:r>
          </a:p>
        </p:txBody>
      </p:sp>
    </p:spTree>
    <p:extLst>
      <p:ext uri="{BB962C8B-B14F-4D97-AF65-F5344CB8AC3E}">
        <p14:creationId xmlns:p14="http://schemas.microsoft.com/office/powerpoint/2010/main" val="20234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For security and privacy, I will not be providing you with my personal cell 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make every effort to monitor my inbox more closely leading up to Project submission deadlines in the event you have an urgent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plan to be available for 30-minutes after each Live Session to assist with any immediate questions you may have or personal matters you may be working through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D2349-BBEC-5945-842B-46FA193D781D}"/>
              </a:ext>
            </a:extLst>
          </p:cNvPr>
          <p:cNvSpPr txBox="1"/>
          <p:nvPr/>
        </p:nvSpPr>
        <p:spPr>
          <a:xfrm>
            <a:off x="317901" y="1181100"/>
            <a:ext cx="4642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contact me at anytime through my SMU email address: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reply to all emails within 24-hours of their receipt (and within hours in most circumstances), however, to assist me in monitoring course-related emails, please add the below prefix to the Subject Line of all emails: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DS 7333 Student – [Additional Subject Context Here]</a:t>
            </a:r>
          </a:p>
          <a:p>
            <a:endParaRPr lang="en-US" sz="14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and office hour interactions will take place over Zoom.</a:t>
            </a:r>
          </a:p>
        </p:txBody>
      </p:sp>
    </p:spTree>
    <p:extLst>
      <p:ext uri="{BB962C8B-B14F-4D97-AF65-F5344CB8AC3E}">
        <p14:creationId xmlns:p14="http://schemas.microsoft.com/office/powerpoint/2010/main" val="10040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50461</TotalTime>
  <Words>816</Words>
  <Application>Microsoft Macintosh PowerPoint</Application>
  <PresentationFormat>On-screen Show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Palatino Linotype</vt:lpstr>
      <vt:lpstr>Trebuchet MS</vt:lpstr>
      <vt:lpstr>--SMU-07.18.18--</vt:lpstr>
      <vt:lpstr>DS 7333 –  Quantifying the World</vt:lpstr>
      <vt:lpstr>Welcome to Quantifying the World</vt:lpstr>
      <vt:lpstr>About Me</vt:lpstr>
      <vt:lpstr>Course Overview &amp; Objectives</vt:lpstr>
      <vt:lpstr>Textbooks &amp; Materials</vt:lpstr>
      <vt:lpstr>Assignments &amp; Grading</vt:lpstr>
      <vt:lpstr>Course Calendar</vt:lpstr>
      <vt:lpstr>Group Grading</vt:lpstr>
      <vt:lpstr>Contact Information</vt:lpstr>
      <vt:lpstr>Final Words</vt:lpstr>
      <vt:lpstr>Now, let’s get to know each other…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Bradley A Blanchard</cp:lastModifiedBy>
  <cp:revision>472</cp:revision>
  <cp:lastPrinted>2018-03-23T14:39:46Z</cp:lastPrinted>
  <dcterms:created xsi:type="dcterms:W3CDTF">2016-06-08T17:45:18Z</dcterms:created>
  <dcterms:modified xsi:type="dcterms:W3CDTF">2020-05-06T23:24:09Z</dcterms:modified>
</cp:coreProperties>
</file>